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0" r:id="rId3"/>
    <p:sldId id="266" r:id="rId4"/>
    <p:sldId id="274" r:id="rId5"/>
    <p:sldId id="268" r:id="rId6"/>
    <p:sldId id="269" r:id="rId7"/>
    <p:sldId id="270" r:id="rId8"/>
    <p:sldId id="271" r:id="rId9"/>
    <p:sldId id="286" r:id="rId10"/>
    <p:sldId id="283" r:id="rId11"/>
    <p:sldId id="282" r:id="rId12"/>
    <p:sldId id="289" r:id="rId13"/>
    <p:sldId id="318" r:id="rId14"/>
    <p:sldId id="287" r:id="rId15"/>
    <p:sldId id="284" r:id="rId16"/>
    <p:sldId id="262" r:id="rId17"/>
    <p:sldId id="305" r:id="rId18"/>
    <p:sldId id="317" r:id="rId19"/>
    <p:sldId id="291" r:id="rId20"/>
    <p:sldId id="293" r:id="rId21"/>
    <p:sldId id="292" r:id="rId22"/>
    <p:sldId id="294" r:id="rId23"/>
    <p:sldId id="295" r:id="rId24"/>
    <p:sldId id="296" r:id="rId25"/>
    <p:sldId id="297" r:id="rId26"/>
    <p:sldId id="299" r:id="rId27"/>
    <p:sldId id="300" r:id="rId28"/>
    <p:sldId id="298" r:id="rId29"/>
    <p:sldId id="301" r:id="rId30"/>
    <p:sldId id="302" r:id="rId31"/>
    <p:sldId id="312" r:id="rId32"/>
    <p:sldId id="313" r:id="rId33"/>
    <p:sldId id="314" r:id="rId34"/>
    <p:sldId id="310" r:id="rId35"/>
    <p:sldId id="311" r:id="rId36"/>
    <p:sldId id="31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6600"/>
    <a:srgbClr val="0000FF"/>
    <a:srgbClr val="6666FF"/>
    <a:srgbClr val="0066FF"/>
    <a:srgbClr val="3366FF"/>
    <a:srgbClr val="006699"/>
    <a:srgbClr val="3399F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8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38DD-5759-40C8-AFD2-86338DFBD8AC}" type="datetimeFigureOut">
              <a:rPr lang="en-AU" smtClean="0"/>
              <a:pPr/>
              <a:t>18/12/2014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A913-0BDE-4542-8FFF-0BA7FFF727C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38DD-5759-40C8-AFD2-86338DFBD8AC}" type="datetimeFigureOut">
              <a:rPr lang="en-AU" smtClean="0"/>
              <a:pPr/>
              <a:t>18/12/2014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A913-0BDE-4542-8FFF-0BA7FFF727C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38DD-5759-40C8-AFD2-86338DFBD8AC}" type="datetimeFigureOut">
              <a:rPr lang="en-AU" smtClean="0"/>
              <a:pPr/>
              <a:t>18/12/2014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A913-0BDE-4542-8FFF-0BA7FFF727C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38DD-5759-40C8-AFD2-86338DFBD8AC}" type="datetimeFigureOut">
              <a:rPr lang="en-AU" smtClean="0"/>
              <a:pPr/>
              <a:t>18/12/2014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A913-0BDE-4542-8FFF-0BA7FFF727C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38DD-5759-40C8-AFD2-86338DFBD8AC}" type="datetimeFigureOut">
              <a:rPr lang="en-AU" smtClean="0"/>
              <a:pPr/>
              <a:t>18/12/2014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A913-0BDE-4542-8FFF-0BA7FFF727C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38DD-5759-40C8-AFD2-86338DFBD8AC}" type="datetimeFigureOut">
              <a:rPr lang="en-AU" smtClean="0"/>
              <a:pPr/>
              <a:t>18/12/2014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A913-0BDE-4542-8FFF-0BA7FFF727C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38DD-5759-40C8-AFD2-86338DFBD8AC}" type="datetimeFigureOut">
              <a:rPr lang="en-AU" smtClean="0"/>
              <a:pPr/>
              <a:t>18/12/2014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A913-0BDE-4542-8FFF-0BA7FFF727C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38DD-5759-40C8-AFD2-86338DFBD8AC}" type="datetimeFigureOut">
              <a:rPr lang="en-AU" smtClean="0"/>
              <a:pPr/>
              <a:t>18/12/2014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A913-0BDE-4542-8FFF-0BA7FFF727C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38DD-5759-40C8-AFD2-86338DFBD8AC}" type="datetimeFigureOut">
              <a:rPr lang="en-AU" smtClean="0"/>
              <a:pPr/>
              <a:t>18/12/2014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A913-0BDE-4542-8FFF-0BA7FFF727C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38DD-5759-40C8-AFD2-86338DFBD8AC}" type="datetimeFigureOut">
              <a:rPr lang="en-AU" smtClean="0"/>
              <a:pPr/>
              <a:t>18/12/2014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A913-0BDE-4542-8FFF-0BA7FFF727C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38DD-5759-40C8-AFD2-86338DFBD8AC}" type="datetimeFigureOut">
              <a:rPr lang="en-AU" smtClean="0"/>
              <a:pPr/>
              <a:t>18/12/2014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A913-0BDE-4542-8FFF-0BA7FFF727C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238DD-5759-40C8-AFD2-86338DFBD8AC}" type="datetimeFigureOut">
              <a:rPr lang="en-AU" smtClean="0"/>
              <a:pPr/>
              <a:t>18/12/2014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4A913-0BDE-4542-8FFF-0BA7FFF727C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4032448" cy="476672"/>
          </a:xfrm>
        </p:spPr>
        <p:txBody>
          <a:bodyPr>
            <a:noAutofit/>
          </a:bodyPr>
          <a:lstStyle/>
          <a:p>
            <a:pPr algn="l"/>
            <a:r>
              <a:rPr lang="en-AU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  <a:endParaRPr lang="en-A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For Ku-ring-gai Presentatio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484785"/>
            <a:ext cx="4752528" cy="424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373216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Smith Street Mall - Darwin 2010</a:t>
            </a:r>
            <a:endParaRPr lang="en-A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urb-sat b33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80112" y="1095715"/>
            <a:ext cx="3096344" cy="1946506"/>
          </a:xfrm>
          <a:prstGeom prst="rect">
            <a:avLst/>
          </a:prstGeom>
        </p:spPr>
      </p:pic>
      <p:pic>
        <p:nvPicPr>
          <p:cNvPr id="9" name="Picture 8" descr="urb-sat x3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40152" y="2924945"/>
            <a:ext cx="2448272" cy="1512168"/>
          </a:xfrm>
          <a:prstGeom prst="rect">
            <a:avLst/>
          </a:prstGeom>
        </p:spPr>
      </p:pic>
      <p:pic>
        <p:nvPicPr>
          <p:cNvPr id="10" name="Picture 9" descr="urb-sat m3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36096" y="4319281"/>
            <a:ext cx="3240360" cy="2062047"/>
          </a:xfrm>
          <a:prstGeom prst="rect">
            <a:avLst/>
          </a:prstGeom>
        </p:spPr>
      </p:pic>
    </p:spTree>
  </p:cSld>
  <p:clrMapOvr>
    <a:masterClrMapping/>
  </p:clrMapOvr>
  <p:transition spd="slow" advTm="8641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3928" y="1484785"/>
            <a:ext cx="4896544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FEATURES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Superior to wood composites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Genuinely low maintenance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solid-core inorganic plastic means no need to</a:t>
            </a:r>
          </a:p>
          <a:p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 waterproof, repaint or stain – EVER!</a:t>
            </a:r>
          </a:p>
          <a:p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1484785"/>
            <a:ext cx="3024336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268760"/>
            <a:ext cx="3312368" cy="4565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Murdoch University - WA</a:t>
            </a:r>
          </a:p>
        </p:txBody>
      </p:sp>
    </p:spTree>
  </p:cSld>
  <p:clrMapOvr>
    <a:masterClrMapping/>
  </p:clrMapOvr>
  <p:transition spd="slow" advTm="5625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3928" y="1484785"/>
            <a:ext cx="4896544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FEATURES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Superior to wood composites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Genuinely low maintenance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Waterproof + fade resistant</a:t>
            </a:r>
          </a:p>
          <a:p>
            <a:pPr>
              <a:buFont typeface="Wingdings" pitchFamily="2" charset="2"/>
              <a:buChar char="§"/>
            </a:pP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 naturally impervious to water, and UV stabilised</a:t>
            </a: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3" y="1484785"/>
            <a:ext cx="3019548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340768"/>
            <a:ext cx="33123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4235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3928" y="1484785"/>
            <a:ext cx="489654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FEATURES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Superior to wood composites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Genuinely low maintenance</a:t>
            </a:r>
          </a:p>
          <a:p>
            <a:pPr>
              <a:buFont typeface="Wingdings" pitchFamily="2" charset="2"/>
              <a:buChar char="§"/>
            </a:pP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Waterproof + fade resistant</a:t>
            </a:r>
          </a:p>
          <a:p>
            <a:pPr>
              <a:buFont typeface="Wingdings" pitchFamily="2" charset="2"/>
              <a:buChar char="§"/>
            </a:pP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Chemical + termite resistant</a:t>
            </a:r>
          </a:p>
          <a:p>
            <a:pPr>
              <a:buFont typeface="Wingdings" pitchFamily="2" charset="2"/>
              <a:buChar char="§"/>
            </a:pP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Impervious to most chemicals, and no organic</a:t>
            </a:r>
          </a:p>
          <a:p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 material to attract termites</a:t>
            </a: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3" y="1484785"/>
            <a:ext cx="3024335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340768"/>
            <a:ext cx="33123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 advTm="5016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3928" y="1484785"/>
            <a:ext cx="489654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FEATURES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Superior to wood composites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Genuinely low maintenance</a:t>
            </a:r>
          </a:p>
          <a:p>
            <a:pPr>
              <a:buFont typeface="Wingdings" pitchFamily="2" charset="2"/>
              <a:buChar char="§"/>
            </a:pP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Waterproof + fade resistant</a:t>
            </a:r>
          </a:p>
          <a:p>
            <a:pPr>
              <a:buFont typeface="Wingdings" pitchFamily="2" charset="2"/>
              <a:buChar char="§"/>
            </a:pP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Chemical + termite resistant</a:t>
            </a:r>
          </a:p>
          <a:p>
            <a:pPr>
              <a:buFont typeface="Wingdings" pitchFamily="2" charset="2"/>
              <a:buChar char="§"/>
            </a:pP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Strong and Durable</a:t>
            </a:r>
          </a:p>
          <a:p>
            <a:pPr>
              <a:buFont typeface="Wingdings" pitchFamily="2" charset="2"/>
              <a:buChar char="§"/>
            </a:pP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38mm thick + reinforced with glass fibre</a:t>
            </a: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3" y="1489872"/>
            <a:ext cx="3024335" cy="42382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196752"/>
            <a:ext cx="3312368" cy="4668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Smith Street Mall - Darwin</a:t>
            </a:r>
          </a:p>
        </p:txBody>
      </p:sp>
      <p:pic>
        <p:nvPicPr>
          <p:cNvPr id="8" name="Picture 7" descr="For Use - Hi Res  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9553" y="1484784"/>
            <a:ext cx="3024335" cy="42484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552" y="5373216"/>
            <a:ext cx="53698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Murdoch University </a:t>
            </a:r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WA</a:t>
            </a:r>
          </a:p>
        </p:txBody>
      </p:sp>
    </p:spTree>
  </p:cSld>
  <p:clrMapOvr>
    <a:masterClrMapping/>
  </p:clrMapOvr>
  <p:transition spd="slow" advTm="6016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3928" y="1484785"/>
            <a:ext cx="4896544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FEATURES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Superior to wood composites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Genuinely low maintenance</a:t>
            </a:r>
          </a:p>
          <a:p>
            <a:pPr>
              <a:buFont typeface="Wingdings" pitchFamily="2" charset="2"/>
              <a:buChar char="§"/>
            </a:pP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Waterproof + fade resistant</a:t>
            </a:r>
          </a:p>
          <a:p>
            <a:pPr>
              <a:buFont typeface="Wingdings" pitchFamily="2" charset="2"/>
              <a:buChar char="§"/>
            </a:pP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Chemical + termite resistant</a:t>
            </a:r>
          </a:p>
          <a:p>
            <a:pPr>
              <a:buFont typeface="Wingdings" pitchFamily="2" charset="2"/>
              <a:buChar char="§"/>
            </a:pP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Strong and Durable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Attractive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 contemporary material with its own distinctive </a:t>
            </a:r>
          </a:p>
          <a:p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 appearance, colour and texture</a:t>
            </a: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3" y="1484784"/>
            <a:ext cx="3024335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268760"/>
            <a:ext cx="3312368" cy="4565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Murdoch University </a:t>
            </a:r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WA</a:t>
            </a:r>
          </a:p>
        </p:txBody>
      </p:sp>
    </p:spTree>
  </p:cSld>
  <p:clrMapOvr>
    <a:masterClrMapping/>
  </p:clrMapOvr>
  <p:transition spd="slow" advTm="5953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3928" y="1484785"/>
            <a:ext cx="4896544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FEATURES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Superior to wood composites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Genuinely low maintenance</a:t>
            </a:r>
          </a:p>
          <a:p>
            <a:pPr>
              <a:buFont typeface="Wingdings" pitchFamily="2" charset="2"/>
              <a:buChar char="§"/>
            </a:pP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Waterproof + fade resistant</a:t>
            </a:r>
          </a:p>
          <a:p>
            <a:pPr>
              <a:buFont typeface="Wingdings" pitchFamily="2" charset="2"/>
              <a:buChar char="§"/>
            </a:pP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Chemical + termite resistant</a:t>
            </a:r>
          </a:p>
          <a:p>
            <a:pPr>
              <a:buFont typeface="Wingdings" pitchFamily="2" charset="2"/>
              <a:buChar char="§"/>
            </a:pP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Strong and Durable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Attractive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Easy to remove grime and most graffiti</a:t>
            </a:r>
          </a:p>
          <a:p>
            <a:pPr>
              <a:buFont typeface="Wingdings" pitchFamily="2" charset="2"/>
              <a:buChar char="§"/>
            </a:pP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 permanent marker, spray paint and scratches</a:t>
            </a: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1484785"/>
            <a:ext cx="3024335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268760"/>
            <a:ext cx="3312368" cy="4565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Five year old table </a:t>
            </a:r>
          </a:p>
        </p:txBody>
      </p:sp>
    </p:spTree>
  </p:cSld>
  <p:clrMapOvr>
    <a:masterClrMapping/>
  </p:clrMapOvr>
  <p:transition spd="slow" advTm="5953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52120" y="1484784"/>
            <a:ext cx="3096344" cy="4248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80112" y="1268760"/>
            <a:ext cx="3563888" cy="4565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504056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COLOURS</a:t>
            </a:r>
            <a:r>
              <a:rPr lang="en-A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Standard colour – ‘Charcoal Grey’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Large quantity held in stock in Perth</a:t>
            </a:r>
          </a:p>
        </p:txBody>
      </p:sp>
    </p:spTree>
  </p:cSld>
  <p:clrMapOvr>
    <a:masterClrMapping/>
  </p:clrMapOvr>
  <p:transition spd="slow" advTm="7015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52120" y="1484784"/>
            <a:ext cx="3125035" cy="4248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80112" y="1268760"/>
            <a:ext cx="3563888" cy="4565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grain pattern on furniture battens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5040560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COLOURS</a:t>
            </a:r>
            <a:r>
              <a:rPr lang="en-A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Standard colour – ‘Charcoal Grey’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Large quantity held in stock in Perth</a:t>
            </a:r>
          </a:p>
          <a:p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Over 50 other colours available by ‘Special Order’</a:t>
            </a:r>
          </a:p>
          <a:p>
            <a:pPr>
              <a:buFont typeface="Wingdings" pitchFamily="2" charset="2"/>
              <a:buChar char="§"/>
            </a:pPr>
            <a:endParaRPr lang="en-AU" sz="1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12 weeks delivery from USA</a:t>
            </a:r>
          </a:p>
        </p:txBody>
      </p:sp>
    </p:spTree>
  </p:cSld>
  <p:clrMapOvr>
    <a:masterClrMapping/>
  </p:clrMapOvr>
  <p:transition spd="slow" advTm="7078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652120" y="1484784"/>
            <a:ext cx="3125035" cy="2304256"/>
          </a:xfrm>
          <a:prstGeom prst="rect">
            <a:avLst/>
          </a:prstGeom>
        </p:spPr>
      </p:pic>
      <p:pic>
        <p:nvPicPr>
          <p:cNvPr id="8" name="Picture 7" descr="Southport Broadwater Parklands - Gold Coast QLD 002 - Copy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52118" y="4221088"/>
            <a:ext cx="3118846" cy="15121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80112" y="1268760"/>
            <a:ext cx="3563888" cy="4565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Southport Broadwater  - Gold Coast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5040560" cy="32624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COLOURS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Standard colour – ‘Charcoal Grey’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Large quantity held in stock in Perth</a:t>
            </a:r>
          </a:p>
          <a:p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Over 50 other colours available by ‘Special Order’</a:t>
            </a:r>
          </a:p>
          <a:p>
            <a:pPr>
              <a:buFont typeface="Wingdings" pitchFamily="2" charset="2"/>
              <a:buChar char="§"/>
            </a:pPr>
            <a:endParaRPr lang="en-AU" sz="1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12 weeks delivery from USA</a:t>
            </a:r>
          </a:p>
          <a:p>
            <a:endParaRPr lang="en-AU" sz="9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AU" sz="9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Minimum shipment of 350 - 500 lineal metres for </a:t>
            </a:r>
            <a:b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‘Special Order’ colour</a:t>
            </a:r>
            <a:endParaRPr lang="en-AU" sz="1600" i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3429000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grain pattern on furniture battens</a:t>
            </a:r>
            <a:endParaRPr lang="en-A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For Use - Hi Res  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52120" y="1484784"/>
            <a:ext cx="3125035" cy="42484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80112" y="5373216"/>
            <a:ext cx="3384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grain pattern on furniture battens</a:t>
            </a:r>
          </a:p>
        </p:txBody>
      </p:sp>
    </p:spTree>
  </p:cSld>
  <p:clrMapOvr>
    <a:masterClrMapping/>
  </p:clrMapOvr>
  <p:transition spd="slow" advTm="7609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RB-SAT B330 Plastic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1" y="2924944"/>
            <a:ext cx="1512169" cy="1224136"/>
          </a:xfrm>
          <a:prstGeom prst="rect">
            <a:avLst/>
          </a:prstGeom>
        </p:spPr>
      </p:pic>
      <p:pic>
        <p:nvPicPr>
          <p:cNvPr id="10" name="Picture 9" descr="URB-TBS BB600 End View - Orang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1761" y="2636912"/>
            <a:ext cx="2520280" cy="1944216"/>
          </a:xfrm>
          <a:prstGeom prst="rect">
            <a:avLst/>
          </a:prstGeom>
        </p:spPr>
      </p:pic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52120" y="1484784"/>
            <a:ext cx="3125035" cy="4248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80112" y="1268760"/>
            <a:ext cx="3563888" cy="4565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grain pattern on furniture battens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5400600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COLOURS</a:t>
            </a:r>
            <a:b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Examples - ‘Special Order’ colour minimum quantity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4509120"/>
            <a:ext cx="51845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AU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n-AU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seats  +  </a:t>
            </a:r>
            <a:r>
              <a:rPr lang="en-AU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table settings  =  </a:t>
            </a:r>
            <a:r>
              <a:rPr lang="en-AU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350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lineal m</a:t>
            </a:r>
          </a:p>
          <a:p>
            <a:pPr marL="342900" indent="-342900"/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AU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AU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16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seats  + </a:t>
            </a:r>
            <a:r>
              <a:rPr lang="en-AU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table settings  =  </a:t>
            </a:r>
            <a:r>
              <a:rPr lang="en-AU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500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lineal m</a:t>
            </a:r>
            <a:endParaRPr lang="en-AU" sz="24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6" y="342900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AU" sz="4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3297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4032448" cy="476672"/>
          </a:xfrm>
        </p:spPr>
        <p:txBody>
          <a:bodyPr>
            <a:noAutofit/>
          </a:bodyPr>
          <a:lstStyle/>
          <a:p>
            <a:pPr algn="l"/>
            <a:r>
              <a:rPr lang="en-AU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  <a:endParaRPr lang="en-A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For Ku-ring-gai Presentatio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484784"/>
            <a:ext cx="4752528" cy="424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373216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University of NSW 2008</a:t>
            </a:r>
            <a:endParaRPr lang="en-A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urb-sat b33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12160" y="1095715"/>
            <a:ext cx="2520280" cy="1757221"/>
          </a:xfrm>
          <a:prstGeom prst="rect">
            <a:avLst/>
          </a:prstGeom>
        </p:spPr>
      </p:pic>
      <p:pic>
        <p:nvPicPr>
          <p:cNvPr id="9" name="Picture 8" descr="urb-sat x3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39882" y="3068960"/>
            <a:ext cx="1340430" cy="1584176"/>
          </a:xfrm>
          <a:prstGeom prst="rect">
            <a:avLst/>
          </a:prstGeom>
        </p:spPr>
      </p:pic>
      <p:pic>
        <p:nvPicPr>
          <p:cNvPr id="10" name="Picture 9" descr="urb-sat m3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12160" y="4653136"/>
            <a:ext cx="2664296" cy="1584176"/>
          </a:xfrm>
          <a:prstGeom prst="rect">
            <a:avLst/>
          </a:prstGeom>
        </p:spPr>
      </p:pic>
      <p:pic>
        <p:nvPicPr>
          <p:cNvPr id="11" name="Picture 10" descr="urb-ltb 101 - Copy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67946" y="3140968"/>
            <a:ext cx="892486" cy="1008112"/>
          </a:xfrm>
          <a:prstGeom prst="rect">
            <a:avLst/>
          </a:prstGeom>
        </p:spPr>
      </p:pic>
    </p:spTree>
  </p:cSld>
  <p:clrMapOvr>
    <a:masterClrMapping/>
  </p:clrMapOvr>
  <p:transition spd="slow" advTm="8109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3928" y="1484785"/>
            <a:ext cx="489654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MAINTENANCE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It’s harsh out there!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 how often will maintenance be needed?</a:t>
            </a:r>
            <a:b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 how difficult will it be?</a:t>
            </a:r>
            <a:b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 how long will it take?</a:t>
            </a:r>
            <a:b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 the true furniture cost is the initial purchase price</a:t>
            </a:r>
            <a:b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 + the accumulated maintenance costs</a:t>
            </a: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1484785"/>
            <a:ext cx="3024335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268760"/>
            <a:ext cx="3312368" cy="4565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Five year old table </a:t>
            </a:r>
          </a:p>
        </p:txBody>
      </p:sp>
    </p:spTree>
  </p:cSld>
  <p:clrMapOvr>
    <a:masterClrMapping/>
  </p:clrMapOvr>
  <p:transition spd="slow" advTm="11953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3928" y="1484785"/>
            <a:ext cx="4896544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MAINTENANCE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No organic materials for grime to penetrate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let the rain wash it for you or spray n’ wipe</a:t>
            </a:r>
            <a:b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 if needed</a:t>
            </a: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840" y="1484785"/>
            <a:ext cx="2954047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268760"/>
            <a:ext cx="3312368" cy="4565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Removal of stubborn grime</a:t>
            </a:r>
          </a:p>
        </p:txBody>
      </p:sp>
    </p:spTree>
  </p:cSld>
  <p:clrMapOvr>
    <a:masterClrMapping/>
  </p:clrMapOvr>
  <p:transition spd="slow" advTm="6078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3928" y="1484785"/>
            <a:ext cx="4896544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MAINTENANCE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HDPE plastic unaffected by acetone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means quick and easy removal of permanent</a:t>
            </a:r>
            <a:b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 marker ink without the need for sanding back</a:t>
            </a: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840" y="1484784"/>
            <a:ext cx="2954047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268760"/>
            <a:ext cx="33123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Removal of markers and paint</a:t>
            </a:r>
          </a:p>
        </p:txBody>
      </p:sp>
    </p:spTree>
  </p:cSld>
  <p:clrMapOvr>
    <a:masterClrMapping/>
  </p:clrMapOvr>
  <p:transition spd="slow" advTm="6532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3928" y="1484785"/>
            <a:ext cx="489654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MAINTENANCE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Vandalised &amp; grimy table battens before cleaning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1484784"/>
            <a:ext cx="2893318" cy="4248472"/>
          </a:xfrm>
          <a:prstGeom prst="rect">
            <a:avLst/>
          </a:prstGeom>
          <a:solidFill>
            <a:srgbClr val="FF6600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268760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Before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620688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</p:spTree>
  </p:cSld>
  <p:clrMapOvr>
    <a:masterClrMapping/>
  </p:clrMapOvr>
  <p:transition spd="slow" advTm="6391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3928" y="1484785"/>
            <a:ext cx="48965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MAINTENANCE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The same table after a few minutes cleaning    </a:t>
            </a: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9910" y="1484784"/>
            <a:ext cx="2873905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268760"/>
            <a:ext cx="3312368" cy="4565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After </a:t>
            </a:r>
          </a:p>
        </p:txBody>
      </p:sp>
    </p:spTree>
  </p:cSld>
  <p:clrMapOvr>
    <a:masterClrMapping/>
  </p:clrMapOvr>
  <p:transition spd="slow" advTm="7406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3928" y="1484785"/>
            <a:ext cx="489654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MAINTENANCE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No organic materials for paint to penetrate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paint sits on the surface    </a:t>
            </a: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8605" y="1484784"/>
            <a:ext cx="2876516" cy="424847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268760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Before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620688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</p:spTree>
  </p:cSld>
  <p:clrMapOvr>
    <a:masterClrMapping/>
  </p:clrMapOvr>
  <p:transition spd="slow" advTm="6485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3928" y="1484785"/>
            <a:ext cx="48965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MAINTENANCE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Cured enamel spray paint removed with acetone</a:t>
            </a: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2908" y="1491140"/>
            <a:ext cx="2867909" cy="42357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268760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Acetone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620688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</p:spTree>
  </p:cSld>
  <p:clrMapOvr>
    <a:masterClrMapping/>
  </p:clrMapOvr>
  <p:transition spd="slow" advTm="5985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3928" y="1484785"/>
            <a:ext cx="48965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MAINTENANCE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Use a soft bristle brush if necessary</a:t>
            </a:r>
            <a:endParaRPr lang="en-AU" sz="16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2908" y="1491140"/>
            <a:ext cx="2867908" cy="42357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268760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Soft bristle brush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620688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</p:spTree>
  </p:cSld>
  <p:clrMapOvr>
    <a:masterClrMapping/>
  </p:clrMapOvr>
  <p:transition spd="slow" advTm="4078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3928" y="1484785"/>
            <a:ext cx="4896544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MAINTENANCE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Batten fully restored preserving its original finish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HDPE plastic is completely unaffected by the</a:t>
            </a:r>
            <a:b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 spray paint and the cleaning process.</a:t>
            </a: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2908" y="1491140"/>
            <a:ext cx="2867909" cy="42357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268760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After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620688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</p:spTree>
  </p:cSld>
  <p:clrMapOvr>
    <a:masterClrMapping/>
  </p:clrMapOvr>
  <p:transition spd="slow" advTm="839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3928" y="1484785"/>
            <a:ext cx="489654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MAINTENANCE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Deeper scratches can also be removed on-site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sand back to remove the scratches</a:t>
            </a: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9" y="1491142"/>
            <a:ext cx="2808312" cy="186585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268760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Before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620688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pic>
        <p:nvPicPr>
          <p:cNvPr id="9" name="Picture 8" descr="For Use - Hi Res  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4943" y="3861048"/>
            <a:ext cx="2823839" cy="1865851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83568" y="29969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endParaRPr lang="en-A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53732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Sanding</a:t>
            </a:r>
            <a:endParaRPr lang="en-A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8078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80112" y="1340768"/>
            <a:ext cx="35638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grain pattern on furniture battens</a:t>
            </a: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85188" y="1484784"/>
            <a:ext cx="3058899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5400600" cy="21544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MATERIAL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Furnitureform™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Glass-Reinforced Recycled HDPE Plastic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Imported direct from the USA</a:t>
            </a:r>
            <a:r>
              <a:rPr lang="en-A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611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3928" y="1484785"/>
            <a:ext cx="489654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MAINTENANCE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Restore the original surface finish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apply heat using a portable soft-flame burner</a:t>
            </a: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4943" y="1484785"/>
            <a:ext cx="2823839" cy="1872207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268760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Before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620688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pic>
        <p:nvPicPr>
          <p:cNvPr id="9" name="Picture 8" descr="4 Resoration After - Copy (2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568" y="3861048"/>
            <a:ext cx="2808312" cy="18722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29969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Heating</a:t>
            </a:r>
            <a:endParaRPr lang="en-A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53732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endParaRPr lang="en-A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85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80112" y="1340768"/>
            <a:ext cx="35638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grain pattern on furniture battens</a:t>
            </a: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52120" y="1484784"/>
            <a:ext cx="3096344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54006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FRAMES - MATERIAL + FEATURES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Main frames on all furniture from 150 x 50 x 3mm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aluminium RHS extrusion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359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80112" y="1340768"/>
            <a:ext cx="35638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grain pattern on furniture battens</a:t>
            </a: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52120" y="1484784"/>
            <a:ext cx="3096344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54006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FRAMES - MATERIAL + FEATURES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Main frames on all furniture from 150 x 50 x 3mm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aluminium RHS extrusion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Commercial grade 25 micron clear-anodised finish</a:t>
            </a:r>
          </a:p>
        </p:txBody>
      </p:sp>
    </p:spTree>
  </p:cSld>
  <p:clrMapOvr>
    <a:masterClrMapping/>
  </p:clrMapOvr>
  <p:transition spd="slow" advTm="5063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80112" y="1340768"/>
            <a:ext cx="35638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grain pattern on furniture battens</a:t>
            </a: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52120" y="1484784"/>
            <a:ext cx="3096344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54006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FRAMES - MATERIAL + FEATURES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Main frames on all furniture from 150 x 50 x 3mm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aluminium RHS extrusion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Commercial grade 25 micron clear-anodised finish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Strong &amp; durable + excellent resistance to corrosion</a:t>
            </a:r>
          </a:p>
        </p:txBody>
      </p:sp>
    </p:spTree>
  </p:cSld>
  <p:clrMapOvr>
    <a:masterClrMapping/>
  </p:clrMapOvr>
  <p:transition spd="slow" advTm="5469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80112" y="1340768"/>
            <a:ext cx="35638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grain pattern on furniture battens</a:t>
            </a: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52120" y="1484784"/>
            <a:ext cx="3049491" cy="4248472"/>
          </a:xfrm>
          <a:prstGeom prst="rect">
            <a:avLst/>
          </a:prstGeom>
          <a:ln w="317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54006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FRAMES - MATERIAL + FEATURES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Main frames on all furniture from 150 x 50 x 3mm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aluminium RHS extrusion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Commercial grade 25 micron clear-anodised finish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Strong &amp; durable + excellent resistance to corrosion</a:t>
            </a:r>
            <a:endParaRPr lang="en-AU" sz="16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Custom cast aluminium corners connect vertical legs</a:t>
            </a:r>
            <a:b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 to horizontal beams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tamperproof hidden fixing method</a:t>
            </a: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537321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Lake Macquarie - NSW</a:t>
            </a:r>
            <a:endParaRPr lang="en-A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9375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5652114" y="1484784"/>
            <a:ext cx="3024341" cy="4248472"/>
          </a:xfrm>
          <a:prstGeom prst="rect">
            <a:avLst/>
          </a:prstGeom>
          <a:ln w="317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580112" y="537321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South Perth Foreshore - WA</a:t>
            </a:r>
            <a:endParaRPr lang="en-A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540060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FRAMES - MATERIAL + FEATURES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Main frames on all furniture from 150 x 50 x 3mm 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aluminium RHS extrusion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Commercial grade 25 micron clear-anodised finish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Strong &amp; durable + excellent resistance to corrosion</a:t>
            </a:r>
            <a:endParaRPr lang="en-AU" sz="16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Custom cast aluminium corners connect vertical legs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to horizontal beams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Other components from aluminium flatbar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tough 25 micron clear-anodised finish</a:t>
            </a: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9953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4032448" cy="476672"/>
          </a:xfrm>
        </p:spPr>
        <p:txBody>
          <a:bodyPr>
            <a:noAutofit/>
          </a:bodyPr>
          <a:lstStyle/>
          <a:p>
            <a:pPr algn="l"/>
            <a:r>
              <a:rPr lang="en-AU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  <a:endParaRPr lang="en-A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For Ku-ring-gai Presentatio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484785"/>
            <a:ext cx="4752528" cy="424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08518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AU" sz="1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further information</a:t>
            </a:r>
            <a:br>
              <a:rPr lang="en-AU" sz="1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email info@coxurbanfurniture.com.au</a:t>
            </a:r>
            <a:endParaRPr lang="en-AU" sz="1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urb-sat b33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80112" y="1095715"/>
            <a:ext cx="3096344" cy="1946506"/>
          </a:xfrm>
          <a:prstGeom prst="rect">
            <a:avLst/>
          </a:prstGeom>
        </p:spPr>
      </p:pic>
      <p:pic>
        <p:nvPicPr>
          <p:cNvPr id="9" name="Picture 8" descr="urb-sat x3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40152" y="2924945"/>
            <a:ext cx="2448272" cy="1512168"/>
          </a:xfrm>
          <a:prstGeom prst="rect">
            <a:avLst/>
          </a:prstGeom>
        </p:spPr>
      </p:pic>
      <p:pic>
        <p:nvPicPr>
          <p:cNvPr id="10" name="Picture 9" descr="urb-sat m3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36096" y="4319281"/>
            <a:ext cx="3240360" cy="2062047"/>
          </a:xfrm>
          <a:prstGeom prst="rect">
            <a:avLst/>
          </a:prstGeom>
        </p:spPr>
      </p:pic>
    </p:spTree>
  </p:cSld>
  <p:clrMapOvr>
    <a:masterClrMapping/>
  </p:clrMapOvr>
  <p:transition spd="slow" advTm="8641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80112" y="1340768"/>
            <a:ext cx="35638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grain pattern on furniture battens</a:t>
            </a: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85188" y="1484784"/>
            <a:ext cx="3058899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54006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MATERIAL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Furnitureform™ 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Glass-Reinforced Recycled HDPE Plastic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This material is </a:t>
            </a:r>
            <a:r>
              <a:rPr lang="en-AU" sz="1600" b="1" u="sng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a wood/plastic composite!</a:t>
            </a:r>
            <a:b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5343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80112" y="1340768"/>
            <a:ext cx="35638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grain pattern on furniture battens</a:t>
            </a: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85188" y="1484784"/>
            <a:ext cx="3058899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5400600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MATERIAL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Furnitureform™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6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6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Glass-Reinforced Recycled HDPE Plastic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This material is </a:t>
            </a:r>
            <a:r>
              <a:rPr lang="en-AU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a wood/plastic composite!</a:t>
            </a:r>
            <a:r>
              <a:rPr lang="en-A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AU" sz="1000" i="1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i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88%  Recycled post consumer + post industrial</a:t>
            </a:r>
            <a:b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          High Density Polyethylene (HDPE)</a:t>
            </a:r>
          </a:p>
        </p:txBody>
      </p:sp>
    </p:spTree>
  </p:cSld>
  <p:clrMapOvr>
    <a:masterClrMapping/>
  </p:clrMapOvr>
  <p:transition spd="slow" advTm="4954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80112" y="1340768"/>
            <a:ext cx="35638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grain pattern on furniture battens</a:t>
            </a: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85188" y="1484784"/>
            <a:ext cx="3058899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5400600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MATERIAL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Furnitureform™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Glass-Reinforced Recycled HDPE Plastic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This material is </a:t>
            </a:r>
            <a:r>
              <a:rPr lang="en-AU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a wood/plastic composite!</a:t>
            </a:r>
            <a:r>
              <a:rPr lang="en-AU" sz="1400" i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400" i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endParaRPr lang="en-AU" sz="1000" i="1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endParaRPr lang="en-AU" sz="1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88%  Recycled post consumer + post industrial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        High Density Polyethylene (HDPE)</a:t>
            </a:r>
          </a:p>
          <a:p>
            <a:pPr>
              <a:buFont typeface="Wingdings" pitchFamily="2" charset="2"/>
              <a:buChar char="§"/>
            </a:pPr>
            <a:endParaRPr lang="en-AU" sz="16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   7%  Glass fibre for added strength + rigidity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80112" y="1340768"/>
            <a:ext cx="35638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grain pattern on furniture battens</a:t>
            </a: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85188" y="1484784"/>
            <a:ext cx="3058899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54006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MATERIAL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Furnitureform™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Glass-Reinforced Recycled HDPE Plastic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This material is </a:t>
            </a:r>
            <a:r>
              <a:rPr lang="en-AU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a wood/plastic composite!</a:t>
            </a:r>
            <a:r>
              <a:rPr lang="en-A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88%  Recycled post consumer + post industrial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        High Density Polyethylene (HDPE)</a:t>
            </a:r>
          </a:p>
          <a:p>
            <a:pPr>
              <a:buFont typeface="Wingdings" pitchFamily="2" charset="2"/>
              <a:buChar char="§"/>
            </a:pP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 7%  Glass fibre for added strength + rigidity</a:t>
            </a:r>
          </a:p>
          <a:p>
            <a:pPr>
              <a:buFont typeface="Wingdings" pitchFamily="2" charset="2"/>
              <a:buChar char="§"/>
            </a:pPr>
            <a:endParaRPr lang="en-AU" sz="16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   4%  Colourant with UV stabiliser (heavy metal free) </a:t>
            </a:r>
          </a:p>
        </p:txBody>
      </p:sp>
    </p:spTree>
  </p:cSld>
  <p:clrMapOvr>
    <a:masterClrMapping/>
  </p:clrMapOvr>
  <p:transition spd="slow" advTm="4015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80112" y="1340768"/>
            <a:ext cx="35638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grain pattern on furniture battens</a:t>
            </a: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85188" y="1484784"/>
            <a:ext cx="3058899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5400600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MATERIAL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AU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Furnitureform™ 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6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6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Glass-Reinforced Recycled HDPE Plastic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This material is </a:t>
            </a:r>
            <a:r>
              <a:rPr lang="en-AU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a wood/plastic composite!</a:t>
            </a:r>
            <a:r>
              <a:rPr lang="en-A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AU" sz="1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88%  Recycled post consumer + post industrial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        High Density Polyethylene (HDPE)</a:t>
            </a:r>
          </a:p>
          <a:p>
            <a:pPr>
              <a:buFont typeface="Wingdings" pitchFamily="2" charset="2"/>
              <a:buChar char="§"/>
            </a:pP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 7%  Glass fibre for added strength + rigidity</a:t>
            </a:r>
          </a:p>
          <a:p>
            <a:pPr>
              <a:buFont typeface="Wingdings" pitchFamily="2" charset="2"/>
              <a:buChar char="§"/>
            </a:pP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 4%  Colourant with UV stabiliser (heavy metal free)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   1%  Liquid blowing agent</a:t>
            </a:r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3928" y="1484785"/>
            <a:ext cx="4896544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BATTENS - FEATURES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A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Superior to wood composites</a:t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no organic materials that can absorb moisture,</a:t>
            </a:r>
          </a:p>
          <a:p>
            <a:r>
              <a:rPr lang="en-AU" sz="1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 chemicals and dirt. </a:t>
            </a:r>
          </a:p>
        </p:txBody>
      </p:sp>
      <p:pic>
        <p:nvPicPr>
          <p:cNvPr id="5" name="Picture 4" descr="For Use - Hi Res 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1484785"/>
            <a:ext cx="3024336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b">
            <a:normAutofit fontScale="90000"/>
          </a:bodyPr>
          <a:lstStyle/>
          <a:p>
            <a:pPr algn="l"/>
            <a:r>
              <a:rPr lang="en-AU" sz="7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9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  <a:cs typeface="Arial" pitchFamily="34" charset="0"/>
              </a:rPr>
              <a:t>cox</a:t>
            </a:r>
            <a:r>
              <a:rPr lang="en-A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U R B A N   F U R N I T U R E</a:t>
            </a:r>
            <a:endParaRPr lang="en-AU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6381328"/>
            <a:ext cx="3563886" cy="47667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URBAN EDGE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</a:p>
          <a:p>
            <a:pPr algn="l"/>
            <a:endParaRPr lang="en-A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268760"/>
            <a:ext cx="3312368" cy="4565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Murdoch University - WA</a:t>
            </a:r>
          </a:p>
        </p:txBody>
      </p:sp>
    </p:spTree>
  </p:cSld>
  <p:clrMapOvr>
    <a:masterClrMapping/>
  </p:clrMapOvr>
  <p:transition spd="slow" advTm="8032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3837</TotalTime>
  <Words>1008</Words>
  <Application>Microsoft Office PowerPoint</Application>
  <PresentationFormat>On-screen Show (4:3)</PresentationFormat>
  <Paragraphs>793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  <vt:lpstr> cox U R B A N   F U R N I T U R 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Cox</dc:creator>
  <cp:lastModifiedBy>Mark Cox</cp:lastModifiedBy>
  <cp:revision>110</cp:revision>
  <dcterms:created xsi:type="dcterms:W3CDTF">2013-09-18T13:01:17Z</dcterms:created>
  <dcterms:modified xsi:type="dcterms:W3CDTF">2014-12-18T04:36:53Z</dcterms:modified>
</cp:coreProperties>
</file>